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Old Standard TT"/>
      <p:regular r:id="rId45"/>
      <p:bold r:id="rId46"/>
      <p: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7C8B9D3-600E-4428-A1E0-4AF435E2D063}">
  <a:tblStyle styleId="{D7C8B9D3-600E-4428-A1E0-4AF435E2D0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6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18.xml"/><Relationship Id="rId46" Type="http://schemas.openxmlformats.org/officeDocument/2006/relationships/font" Target="fonts/OldStandardTT-bold.fntdata"/><Relationship Id="rId23" Type="http://schemas.openxmlformats.org/officeDocument/2006/relationships/slide" Target="slides/slide17.xml"/><Relationship Id="rId45" Type="http://schemas.openxmlformats.org/officeDocument/2006/relationships/font" Target="fonts/OldStandardT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ldStandardT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a2f25dc4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a2f25dc4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1a4af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1a4af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a2f25dc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a2f25dc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a2f25dc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a2f25dc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5d965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5d965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15d96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15d96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a2f25dc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a2f25dc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a2f25dc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a2f25dc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e0a6cb4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7e0a6cb4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3dd87058a5df7d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3dd87058a5df7d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1e75ab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1e75ab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3dd87058a5df7d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3dd87058a5df7d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#Topics 10 changed the input x to see effect on the topic distribution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a01a1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a01a1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15d9658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15d9658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1a4af75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1a4af75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1a4af7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1a4af7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1a4af7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1a4af7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1a4af7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1a4af7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1a4af75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1a4af75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5a2f25dc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5a2f25dc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a2f25dc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5a2f25dc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e0371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e0371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a2f25dc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a2f25dc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a2f25dc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a2f25dc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5a16309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5a16309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dd74b9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dd74b9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1e75aba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1e75aba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e03716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e03716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83dd87058a5df7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83dd87058a5df7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3dd87058a5df7d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3dd87058a5df7d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3dd87058a5df7d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3dd87058a5df7d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1e75aba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1e75aba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654dd24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654dd24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760425"/>
            <a:ext cx="85206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Image captioning with Region-Based Attention and Scene-Specific Contexts</a:t>
            </a:r>
            <a:endParaRPr b="1" sz="3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478075"/>
            <a:ext cx="8520600" cy="21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Submitted By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Viranchi Badheka [15IT111]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Nihar Raichada [15IT132]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Ria Kulshrestha [15IT231]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Shivani Shrivastava [15IT243]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Selective Search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625" y="1095775"/>
            <a:ext cx="290892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3990850" y="1412925"/>
            <a:ext cx="4746900" cy="3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Problems with Selective Search: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Can’t be implemented in real time as it takes around 47 seconds for each test image.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selective search algorithm is a fixed algorithm. Therefore, no learning is happening at that stage. The two models are decoupled.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Would have to classify 2000 region proposals per image.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7213300" y="3543925"/>
            <a:ext cx="1850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FRCNN Flow Diagram</a:t>
            </a:r>
            <a:endParaRPr i="1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-104375"/>
            <a:ext cx="7264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4163"/>
            <a:ext cx="9144000" cy="30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246250" y="4361925"/>
            <a:ext cx="4651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FRCNN Architecture Diagram</a:t>
            </a:r>
            <a:b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Source: From Research Gate by  Zhipeng Deng/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LDA Flow Diagram: The regressor shown consists of the multilayered perceptron trained on the scene vectors obtained from captions.txt of the MSCOCO dataset using LDA.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00" y="-175025"/>
            <a:ext cx="7420049" cy="39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75" y="721625"/>
            <a:ext cx="5964850" cy="29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2246250" y="4361925"/>
            <a:ext cx="4651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LDA using Deep Neural Network</a:t>
            </a:r>
            <a:b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Source: 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2078850" y="4163625"/>
            <a:ext cx="4986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RNN model Vs. RNN with attention mechanism.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Source: Medium blog post by Shashank Yadav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01125"/>
            <a:ext cx="76200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75" y="152400"/>
            <a:ext cx="651499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7213300" y="3725350"/>
            <a:ext cx="18348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Attention Mechanism Architecture.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Source: Medium blog post by Shashank Yadav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990525" y="4043725"/>
            <a:ext cx="7113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Equations of </a:t>
            </a: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RNN with attention mechanism.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75" y="304800"/>
            <a:ext cx="8468110" cy="3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 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25" y="1151275"/>
            <a:ext cx="4237301" cy="35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25" y="1099500"/>
            <a:ext cx="4472576" cy="36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1048200" y="4070925"/>
            <a:ext cx="260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(scaling coefficient) = 1300</a:t>
            </a:r>
            <a:endParaRPr/>
          </a:p>
        </p:txBody>
      </p:sp>
      <p:sp>
        <p:nvSpPr>
          <p:cNvPr id="162" name="Google Shape;162;p30"/>
          <p:cNvSpPr txBox="1"/>
          <p:nvPr/>
        </p:nvSpPr>
        <p:spPr>
          <a:xfrm>
            <a:off x="6033275" y="4168425"/>
            <a:ext cx="1889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/>
        </p:nvSpPr>
        <p:spPr>
          <a:xfrm>
            <a:off x="5411650" y="4264075"/>
            <a:ext cx="24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 (scaling coefficient)= 700</a:t>
            </a:r>
            <a:endParaRPr/>
          </a:p>
        </p:txBody>
      </p:sp>
      <p:sp>
        <p:nvSpPr>
          <p:cNvPr id="164" name="Google Shape;164;p30"/>
          <p:cNvSpPr txBox="1"/>
          <p:nvPr/>
        </p:nvSpPr>
        <p:spPr>
          <a:xfrm>
            <a:off x="2742375" y="1304150"/>
            <a:ext cx="3936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Boxes Using Selective Search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Dirichlet Allocation</a:t>
            </a:r>
            <a:endParaRPr/>
          </a:p>
        </p:txBody>
      </p:sp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1967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9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2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Automatically generating captions of an image is a task very close to the heart of scene understanding and one of the primary goals of computer vision.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Image captioning is a very important challenge for machine learning algorithms.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amounts to mimicking the remarkable human ability to compress huge amounts of salient visual information into descriptive language.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Human visual system is very unique in terms of the presence of attention, which allows for salient features to dynamically come to the forefront as needed.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implemented a model that can attend to salient part of an image while generating its caption.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Latent Dirichlet Allocation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100"/>
            <a:ext cx="8478574" cy="44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532525" y="4611500"/>
            <a:ext cx="7665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Probability distribution for number of topics = 10 on the package scikit-learn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17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LDA with deep neural networks</a:t>
            </a:r>
            <a:endParaRPr sz="1600"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57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Topic modelling for topics = 20 with 2 hidden layers and 1 output layer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25" y="609750"/>
            <a:ext cx="8477953" cy="39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a 3NN model vs LDA model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RoIs using FRCNN</a:t>
            </a:r>
            <a:endParaRPr/>
          </a:p>
        </p:txBody>
      </p:sp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21967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50" y="179500"/>
            <a:ext cx="8620125" cy="395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/>
        </p:nvSpPr>
        <p:spPr>
          <a:xfrm>
            <a:off x="1901575" y="4433250"/>
            <a:ext cx="4997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RPN Classifier Loss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3875"/>
            <a:ext cx="8696325" cy="40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2681625" y="4506375"/>
            <a:ext cx="3010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RPN Regressor Loss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32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Outputs for RoI</a:t>
            </a:r>
            <a:endParaRPr sz="2400"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925"/>
            <a:ext cx="3989000" cy="35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0" y="1046175"/>
            <a:ext cx="4244699" cy="36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0" y="749713"/>
            <a:ext cx="4458226" cy="334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401" y="1035725"/>
            <a:ext cx="4154224" cy="277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outputs for captions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5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025"/>
            <a:ext cx="8839200" cy="3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Google Shape;71;p15"/>
          <p:cNvGraphicFramePr/>
          <p:nvPr/>
        </p:nvGraphicFramePr>
        <p:xfrm>
          <a:off x="416175" y="7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{D7C8B9D3-600E-4428-A1E0-4AF435E2D063}</a:tableStyleId>
              </a:tblPr>
              <a:tblGrid>
                <a:gridCol w="787075"/>
                <a:gridCol w="1621925"/>
                <a:gridCol w="1654025"/>
                <a:gridCol w="1465300"/>
                <a:gridCol w="2783325"/>
              </a:tblGrid>
              <a:tr h="43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Title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Author &amp; Publication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Technique Used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Our Inference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Show and tell: A neural image caption generator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O. Vinyals, A. Toshev, S. Bengio, and D. Erhan,  Proc. IEEE Conf. Comput. Vis.Pattern Recognit., 2015, pp. 3156–3164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RNN’s used for encoding variable length input to a fixed length vector for further processing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CNN’s worked better than encoder RNN’s as they produced better description of images due to different kernels.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Long-term recurrent convolutional networks for visual recognition and description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J. Donahue et.al, Proc. IEEE Comput. Vis. Pattern Recognit., 2014, pp. 2625–2634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LSTM’s were used for caption generation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RNN’s only produced fixed length captions and has vanishing/exploding gradient problem; LSTM solves this through its architecture design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2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Explain images with multimodal recurrent neural networks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J. Mao, W. Xu, Y. Yang, J. Wang, and A. L. Yuille, Proc. Int. Conf.Learn. Representations, 2015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Multimodal RNN which consisted of a combination of CNN and RNN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RNN is better at language processing while CNN is better at extraction of image features. This approach combines both.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3601"/>
            <a:ext cx="8839201" cy="38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0" cy="42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445025"/>
            <a:ext cx="7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(BiLingual Evaluation Understudy) score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1108175"/>
            <a:ext cx="69437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the project</a:t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25" y="1099850"/>
            <a:ext cx="70349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Individual Contribution</a:t>
            </a:r>
            <a:endParaRPr sz="2400"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Viranchi </a:t>
            </a:r>
            <a:r>
              <a:rPr lang="en" sz="1400">
                <a:solidFill>
                  <a:srgbClr val="000000"/>
                </a:solidFill>
              </a:rPr>
              <a:t>- Generation of localized regions at multiple scales + </a:t>
            </a:r>
            <a:r>
              <a:rPr lang="en" sz="1400">
                <a:solidFill>
                  <a:srgbClr val="000000"/>
                </a:solidFill>
              </a:rPr>
              <a:t>representation of the generated images as a collection of visual feature vectors</a:t>
            </a:r>
            <a:r>
              <a:rPr lang="en" sz="1400">
                <a:solidFill>
                  <a:srgbClr val="000000"/>
                </a:solidFill>
              </a:rPr>
              <a:t> + LDA</a:t>
            </a:r>
            <a:r>
              <a:rPr lang="en" sz="1400">
                <a:solidFill>
                  <a:srgbClr val="000000"/>
                </a:solidFill>
              </a:rPr>
              <a:t>+ final integration and evaluation.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Nihar</a:t>
            </a:r>
            <a:r>
              <a:rPr lang="en" sz="1400">
                <a:solidFill>
                  <a:srgbClr val="000000"/>
                </a:solidFill>
              </a:rPr>
              <a:t> - Generation of localized regions at multiple scales + </a:t>
            </a:r>
            <a:r>
              <a:rPr lang="en" sz="1400">
                <a:solidFill>
                  <a:srgbClr val="000000"/>
                </a:solidFill>
              </a:rPr>
              <a:t>representation of the generated images as a collection of visual feature vectors + LDA + final integration and evaluation.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Ria</a:t>
            </a:r>
            <a:r>
              <a:rPr lang="en" sz="1400">
                <a:solidFill>
                  <a:srgbClr val="000000"/>
                </a:solidFill>
              </a:rPr>
              <a:t> - </a:t>
            </a:r>
            <a:r>
              <a:rPr lang="en" sz="1400">
                <a:solidFill>
                  <a:srgbClr val="000000"/>
                </a:solidFill>
              </a:rPr>
              <a:t>Building</a:t>
            </a:r>
            <a:r>
              <a:rPr lang="en" sz="1400">
                <a:solidFill>
                  <a:srgbClr val="000000"/>
                </a:solidFill>
              </a:rPr>
              <a:t> an LSTM-with Attention mechanism + Region of Interest generation using FRCNN+ final integration and evaluation.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Shivani</a:t>
            </a:r>
            <a:r>
              <a:rPr lang="en" sz="1400">
                <a:solidFill>
                  <a:srgbClr val="000000"/>
                </a:solidFill>
              </a:rPr>
              <a:t> - </a:t>
            </a:r>
            <a:r>
              <a:rPr lang="en" sz="1400">
                <a:solidFill>
                  <a:srgbClr val="000000"/>
                </a:solidFill>
              </a:rPr>
              <a:t>Building an LSTM-with Attention mechanism + Region of Interest generation using FRCNN+ final integration and evaluation.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Google Shape;76;p16"/>
          <p:cNvGraphicFramePr/>
          <p:nvPr/>
        </p:nvGraphicFramePr>
        <p:xfrm>
          <a:off x="127475" y="1347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{D7C8B9D3-600E-4428-A1E0-4AF435E2D063}</a:tableStyleId>
              </a:tblPr>
              <a:tblGrid>
                <a:gridCol w="571225"/>
                <a:gridCol w="1322800"/>
                <a:gridCol w="2524725"/>
                <a:gridCol w="1951125"/>
                <a:gridCol w="2519175"/>
              </a:tblGrid>
              <a:tr h="292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Title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Author and Publication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Technique Used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Our Inference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Show, attend and tell: Neural image caption generation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with visual attention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K. Xu, et al, Proc. 32nd Int. Conf. Mach. Learn.,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2015, pp. 2048–2057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Attention based Encoder-Decoder framework using LSTM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Instead of combining an image into a static representation, assigning weights to regions and deciding the ones to use in captioning is described here.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Image captioning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with semantic attention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Q. You, H. Jin, Z. Wang, C. Fang, and J. Luo, Proc. IEEE Conf. Comput. Vis. Pattern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Recognit., 2016, pp. 4651–4659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Combined top-down and bottom up method for identifying semantically more important regions using RNN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Top-down approach converts visual feature vector to words and bottom-up approach assigns weights depending upon RNN iterations.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2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Latent Dirichlet Allocation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David M. Blei, Andrew Y. Ng, Michael I. Jordan, Proc. Journal of Machine Learning research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Probabilistic modeling of topics to create a “short description” of a document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Allows sets of observations to be explained by unobserved groups that explain why some parts of the data are similar.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2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Selective search for object recognition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J. R. Uijlings et al., Proc. Int. Journal of Computer Vision,vol. 104, no. 2, pp. 154–171, 2013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Combines the strength of both Exhaustive search and segmentation.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Full segmentation hierarchy is accounted for and all the image segments or the tight bounding boxes around those segments are considered as potential object locations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Google Shape;81;p17"/>
          <p:cNvGraphicFramePr/>
          <p:nvPr/>
        </p:nvGraphicFramePr>
        <p:xfrm>
          <a:off x="127475" y="49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{D7C8B9D3-600E-4428-A1E0-4AF435E2D063}</a:tableStyleId>
              </a:tblPr>
              <a:tblGrid>
                <a:gridCol w="571225"/>
                <a:gridCol w="1322800"/>
                <a:gridCol w="2524725"/>
                <a:gridCol w="1951125"/>
                <a:gridCol w="2519175"/>
              </a:tblGrid>
              <a:tr h="292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Title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Author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Technique Used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Our Inference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Rich feature hierarchies for accurate object detection and semantic segmentation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Ross Girshick Jeff Donahue Trevor Darrell Jitendra Malik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"RCNN - Region with CNN". Consists of three modules, first generates category-independent region proposals, second is a large CNN that extracts a fixed-length feature vector from each region. Last module is a set of class specific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linear SVMs.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 requires each ROI to be computed individually through the CNN as the input size for the CNN was fixed.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Secondly, the training process for their architecture is a multi stage pipeline. Lastly, the training is expensive in space and time.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Spatial Pyramid Pooling in Deep Convolutional Networks for Visual Recognition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Kaiming He, Xiangyu Zhang, Shaoqing Ren, Jian Sun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Replaces the last pooling layer with a spatial pyramid pooling layer to project region proposals of arbitrary sizes to fixed-length feature vectors.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 image can be of any sizes and allow arbitrary aspect ratios and arbitrary scales.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conv layers preceding the SPP layer cannot be updated with the fine-tuning algorithm.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Google Shape;86;p18"/>
          <p:cNvGraphicFramePr/>
          <p:nvPr/>
        </p:nvGraphicFramePr>
        <p:xfrm>
          <a:off x="127475" y="267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{D7C8B9D3-600E-4428-A1E0-4AF435E2D063}</a:tableStyleId>
              </a:tblPr>
              <a:tblGrid>
                <a:gridCol w="571225"/>
                <a:gridCol w="1322800"/>
                <a:gridCol w="2524725"/>
                <a:gridCol w="1951125"/>
                <a:gridCol w="2519175"/>
              </a:tblGrid>
              <a:tr h="292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Title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Author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Technique Used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Our Inference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2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Fast R-CNN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Ross Girshick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fixed-length feature vector is extracted from each region proposal with a region of interest (RoI) pooling layer.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of all network layers can be processed in a single-stage with a multi-task loss. It saves the additional expense on storage space, and improves both accuracy and efficiency.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2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Faster R-CNN: Towards Real-Time Object Detection with Region Proposal Networks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Shaoqing Ren, Kaiming He, Ross Girshick, Jian Sun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Introduced an additional Region Proposal Network(RPN). It shares full-image conv features with detection network.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RPN operates on a specific conv layer with the preceding layers shared with object detection network.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be fully trained in an end-to-end way.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Removes bottleneck of ROI generation.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2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Learning from LDA using Deep Neural Networks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Dongxu Zhang , Tianyi Luo , Dong Wang , Rong Liu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proposed method includes transfer learning with 2 hidden layers in the DNN model.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LDA using 2 hidden layers gives reasonable accuracy and significantly reduces computation time as compared to gensim’s LDA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9"/>
          <p:cNvGraphicFramePr/>
          <p:nvPr/>
        </p:nvGraphicFramePr>
        <p:xfrm>
          <a:off x="127475" y="1216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{D7C8B9D3-600E-4428-A1E0-4AF435E2D063}</a:tableStyleId>
              </a:tblPr>
              <a:tblGrid>
                <a:gridCol w="571225"/>
                <a:gridCol w="1322800"/>
                <a:gridCol w="1834150"/>
                <a:gridCol w="2641700"/>
                <a:gridCol w="2519175"/>
              </a:tblGrid>
              <a:tr h="292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Title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Author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Technique Used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Our Inference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R-FCN: Object Detection via Region-based Fully Convolutional Networks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Jifeng Dai, Yi Li, Kaiming He, Jian Sun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Designed to classify the RoIs into object categories and background.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RoI is divided into k x k bins and each of the k × k bin aggregates responses from only one score map out of the bank of k × k score maps.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Considers the translation variance.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 ends with a position-sensitive RoI pooling layer.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Feature Pyramid Networks for Object Detection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Tsung-Yi Lin, Piotr Dollar, Ross Girshick, Kaiming He, Bharath Hariharan, and Serge Belongie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Uses pyramid of the same image at different scales to detect objects.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composes of a bottom-up and a top-down pathway.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Lateral connections are added between reconstructed layers and the corresponding feature maps to help the detector to predict the location better.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 Statement and Objectives</a:t>
            </a:r>
            <a:endParaRPr sz="2400"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082850"/>
            <a:ext cx="8520600" cy="3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To model an image captioning system with region-based attention and scene-specific contexts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Objectives: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generate localized candidate regions at multiple scales, which contain visually salient objects, to represent images.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build an LSTM-based neural network that models the attention dynamics of focusing on those regions as well as generating the words sequentially.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extract scene-related global contexts, followed by injecting scene contexts into LSTMs.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integrate individual components and evaluate the results using the Bleuscore metric on MS-COCO dataset.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14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Detailed Design and Methodology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0" y="713025"/>
            <a:ext cx="5329500" cy="42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